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39.png" ContentType="image/png"/>
  <Override PartName="/ppt/media/image129.png" ContentType="image/png"/>
  <Override PartName="/ppt/media/image119.png" ContentType="image/png"/>
  <Override PartName="/ppt/media/image118.png" ContentType="image/png"/>
  <Override PartName="/ppt/media/image109.png" ContentType="image/png"/>
  <Override PartName="/ppt/media/image117.png" ContentType="image/png"/>
  <Override PartName="/ppt/media/image99.png" ContentType="image/png"/>
  <Override PartName="/ppt/media/image116.png" ContentType="image/png"/>
  <Override PartName="/ppt/media/image98.png" ContentType="image/png"/>
  <Override PartName="/ppt/media/image115.png" ContentType="image/png"/>
  <Override PartName="/ppt/media/image97.png" ContentType="image/png"/>
  <Override PartName="/ppt/media/image114.png" ContentType="image/png"/>
  <Override PartName="/ppt/media/image96.png" ContentType="image/png"/>
  <Override PartName="/ppt/media/image113.png" ContentType="image/png"/>
  <Override PartName="/ppt/media/image95.png" ContentType="image/png"/>
  <Override PartName="/ppt/media/image112.png" ContentType="image/png"/>
  <Override PartName="/ppt/media/image94.png" ContentType="image/png"/>
  <Override PartName="/ppt/media/image111.png" ContentType="image/png"/>
  <Override PartName="/ppt/media/image93.png" ContentType="image/png"/>
  <Override PartName="/ppt/media/image110.png" ContentType="image/png"/>
  <Override PartName="/ppt/media/image92.png" ContentType="image/png"/>
  <Override PartName="/ppt/media/image91.png" ContentType="image/png"/>
  <Override PartName="/ppt/media/image90.png" ContentType="image/png"/>
  <Override PartName="/ppt/media/image81.png" ContentType="image/png"/>
  <Override PartName="/ppt/media/image80.png" ContentType="image/png"/>
  <Override PartName="/ppt/media/image79.png" ContentType="image/png"/>
  <Override PartName="/ppt/media/image105.png" ContentType="image/png"/>
  <Override PartName="/ppt/media/image87.png" ContentType="image/png"/>
  <Override PartName="/ppt/media/image6.png" ContentType="image/png"/>
  <Override PartName="/ppt/media/image61.png" ContentType="image/png"/>
  <Override PartName="/ppt/media/image104.png" ContentType="image/png"/>
  <Override PartName="/ppt/media/image86.png" ContentType="image/png"/>
  <Override PartName="/ppt/media/image5.png" ContentType="image/png"/>
  <Override PartName="/ppt/media/image60.png" ContentType="image/png"/>
  <Override PartName="/ppt/media/image103.png" ContentType="image/png"/>
  <Override PartName="/ppt/media/image85.png" ContentType="image/png"/>
  <Override PartName="/ppt/media/image4.png" ContentType="image/png"/>
  <Override PartName="/ppt/media/image102.png" ContentType="image/png"/>
  <Override PartName="/ppt/media/image84.png" ContentType="image/png"/>
  <Override PartName="/ppt/media/image3.png" ContentType="image/png"/>
  <Override PartName="/ppt/media/image100.png" ContentType="image/png"/>
  <Override PartName="/ppt/media/image82.png" ContentType="image/png"/>
  <Override PartName="/ppt/media/image1.png" ContentType="image/png"/>
  <Override PartName="/ppt/media/image101.png" ContentType="image/png"/>
  <Override PartName="/ppt/media/image83.png" ContentType="image/png"/>
  <Override PartName="/ppt/media/image2.png" ContentType="image/png"/>
  <Override PartName="/ppt/media/image106.png" ContentType="image/png"/>
  <Override PartName="/ppt/media/image88.png" ContentType="image/png"/>
  <Override PartName="/ppt/media/image7.png" ContentType="image/png"/>
  <Override PartName="/ppt/media/image107.png" ContentType="image/png"/>
  <Override PartName="/ppt/media/image89.png" ContentType="image/png"/>
  <Override PartName="/ppt/media/image8.png" ContentType="image/png"/>
  <Override PartName="/ppt/media/image63.png" ContentType="image/png"/>
  <Override PartName="/ppt/media/image108.png" ContentType="image/png"/>
  <Override PartName="/ppt/media/image9.png" ContentType="image/png"/>
  <Override PartName="/ppt/media/image64.png" ContentType="image/png"/>
  <Override PartName="/ppt/media/image36.png" ContentType="image/png"/>
  <Override PartName="/ppt/media/image120.png" ContentType="image/png"/>
  <Override PartName="/ppt/media/image11.png" ContentType="image/png"/>
  <Override PartName="/ppt/media/image144.png" ContentType="image/png"/>
  <Override PartName="/ppt/media/image35.png" ContentType="image/png"/>
  <Override PartName="/ppt/media/image62.jpeg" ContentType="image/jpeg"/>
  <Override PartName="/ppt/media/image10.png" ContentType="image/png"/>
  <Override PartName="/ppt/media/image143.png" ContentType="image/png"/>
  <Override PartName="/ppt/media/image34.png" ContentType="image/png"/>
  <Override PartName="/ppt/media/image59.png" ContentType="image/png"/>
  <Override PartName="/ppt/media/image142.png" ContentType="image/png"/>
  <Override PartName="/ppt/media/image33.png" ContentType="image/png"/>
  <Override PartName="/ppt/media/image58.png" ContentType="image/png"/>
  <Override PartName="/ppt/media/image141.png" ContentType="image/png"/>
  <Override PartName="/ppt/media/image32.png" ContentType="image/png"/>
  <Override PartName="/ppt/media/image57.png" ContentType="image/png"/>
  <Override PartName="/ppt/media/image140.png" ContentType="image/png"/>
  <Override PartName="/ppt/media/image31.png" ContentType="image/png"/>
  <Override PartName="/ppt/media/image56.png" ContentType="image/png"/>
  <Override PartName="/ppt/media/image30.png" ContentType="image/png"/>
  <Override PartName="/ppt/media/image55.png" ContentType="image/png"/>
  <Override PartName="/ppt/media/image138.png" ContentType="image/png"/>
  <Override PartName="/ppt/media/image29.png" ContentType="image/png"/>
  <Override PartName="/ppt/media/image137.png" ContentType="image/png"/>
  <Override PartName="/ppt/media/image28.png" ContentType="image/png"/>
  <Override PartName="/ppt/media/image136.png" ContentType="image/png"/>
  <Override PartName="/ppt/media/image27.png" ContentType="image/png"/>
  <Override PartName="/ppt/media/image135.png" ContentType="image/png"/>
  <Override PartName="/ppt/media/image26.png" ContentType="image/png"/>
  <Override PartName="/ppt/media/image134.png" ContentType="image/png"/>
  <Override PartName="/ppt/media/image25.png" ContentType="image/png"/>
  <Override PartName="/ppt/media/image133.png" ContentType="image/png"/>
  <Override PartName="/ppt/media/image24.png" ContentType="image/png"/>
  <Override PartName="/ppt/media/image49.png" ContentType="image/png"/>
  <Override PartName="/ppt/media/image132.png" ContentType="image/png"/>
  <Override PartName="/ppt/media/image23.png" ContentType="image/png"/>
  <Override PartName="/ppt/media/image48.png" ContentType="image/png"/>
  <Override PartName="/ppt/media/image131.png" ContentType="image/png"/>
  <Override PartName="/ppt/media/image22.png" ContentType="image/png"/>
  <Override PartName="/ppt/media/image47.png" ContentType="image/png"/>
  <Override PartName="/ppt/media/image130.png" ContentType="image/png"/>
  <Override PartName="/ppt/media/image21.png" ContentType="image/png"/>
  <Override PartName="/ppt/media/image46.png" ContentType="image/png"/>
  <Override PartName="/ppt/media/image20.png" ContentType="image/png"/>
  <Override PartName="/ppt/media/image45.png" ContentType="image/png"/>
  <Override PartName="/ppt/media/image128.png" ContentType="image/png"/>
  <Override PartName="/ppt/media/image19.png" ContentType="image/png"/>
  <Override PartName="/ppt/media/image127.png" ContentType="image/png"/>
  <Override PartName="/ppt/media/image18.png" ContentType="image/png"/>
  <Override PartName="/ppt/media/image126.png" ContentType="image/png"/>
  <Override PartName="/ppt/media/image17.png" ContentType="image/png"/>
  <Override PartName="/ppt/media/image124.png" ContentType="image/png"/>
  <Override PartName="/ppt/media/image15.png" ContentType="image/png"/>
  <Override PartName="/ppt/media/image125.png" ContentType="image/png"/>
  <Override PartName="/ppt/media/image16.png" ContentType="image/png"/>
  <Override PartName="/ppt/media/image121.png" ContentType="image/png"/>
  <Override PartName="/ppt/media/image12.png" ContentType="image/png"/>
  <Override PartName="/ppt/media/image37.png" ContentType="image/png"/>
  <Override PartName="/ppt/media/image122.png" ContentType="image/png"/>
  <Override PartName="/ppt/media/image13.png" ContentType="image/png"/>
  <Override PartName="/ppt/media/image38.png" ContentType="image/png"/>
  <Override PartName="/ppt/media/image123.png" ContentType="image/png"/>
  <Override PartName="/ppt/media/image14.png" ContentType="image/png"/>
  <Override PartName="/ppt/media/image39.png" ContentType="image/png"/>
  <Override PartName="/ppt/media/image40.png" ContentType="image/png"/>
  <Override PartName="/ppt/media/image65.png" ContentType="image/png"/>
  <Override PartName="/ppt/media/image41.png" ContentType="image/png"/>
  <Override PartName="/ppt/media/image66.png" ContentType="image/png"/>
  <Override PartName="/ppt/media/image42.png" ContentType="image/png"/>
  <Override PartName="/ppt/media/image67.png" ContentType="image/png"/>
  <Override PartName="/ppt/media/image43.png" ContentType="image/png"/>
  <Override PartName="/ppt/media/image68.png" ContentType="image/png"/>
  <Override PartName="/ppt/media/image44.png" ContentType="image/png"/>
  <Override PartName="/ppt/media/image69.png" ContentType="image/png"/>
  <Override PartName="/ppt/media/image50.png" ContentType="image/png"/>
  <Override PartName="/ppt/media/image75.png" ContentType="image/png"/>
  <Override PartName="/ppt/media/image51.png" ContentType="image/png"/>
  <Override PartName="/ppt/media/image76.png" ContentType="image/png"/>
  <Override PartName="/ppt/media/image52.png" ContentType="image/png"/>
  <Override PartName="/ppt/media/image77.png" ContentType="image/png"/>
  <Override PartName="/ppt/media/image53.png" ContentType="image/png"/>
  <Override PartName="/ppt/media/image78.png" ContentType="image/png"/>
  <Override PartName="/ppt/media/image54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98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82292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4800"/>
            <a:ext cx="82292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492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76480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276480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2649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4920"/>
            <a:ext cx="2649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4920"/>
            <a:ext cx="2649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2764800"/>
            <a:ext cx="2649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4800"/>
            <a:ext cx="2649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2764800"/>
            <a:ext cx="2649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4920"/>
            <a:ext cx="8229240" cy="298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822924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401580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4920"/>
            <a:ext cx="401580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4920"/>
            <a:ext cx="401580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276480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401580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492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480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4920"/>
            <a:ext cx="40158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4800"/>
            <a:ext cx="82292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u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197 Imagen" descr=""/>
          <p:cNvPicPr/>
          <p:nvPr/>
        </p:nvPicPr>
        <p:blipFill>
          <a:blip r:embed="rId2"/>
          <a:stretch/>
        </p:blipFill>
        <p:spPr>
          <a:xfrm>
            <a:off x="2744640" y="4542840"/>
            <a:ext cx="2294640" cy="502560"/>
          </a:xfrm>
          <a:prstGeom prst="rect">
            <a:avLst/>
          </a:prstGeom>
          <a:ln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5713920" y="4536000"/>
            <a:ext cx="405360" cy="5032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u-ES" sz="4400" spc="-1" strike="noStrike">
                <a:latin typeface="Arial"/>
              </a:rPr>
              <a:t>Egin klik tituluko testuaren formatua editatzeko</a:t>
            </a:r>
            <a:endParaRPr b="0" lang="eu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4920"/>
            <a:ext cx="822924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3200" spc="-1" strike="noStrike">
                <a:latin typeface="Arial"/>
              </a:rPr>
              <a:t>Egin klik eskemako testuaren formatua </a:t>
            </a:r>
            <a:r>
              <a:rPr b="0" lang="eu-ES" sz="3200" spc="-1" strike="noStrike">
                <a:latin typeface="Arial"/>
              </a:rPr>
              <a:t>editatzeko</a:t>
            </a:r>
            <a:endParaRPr b="0" lang="eu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u-ES" sz="2800" spc="-1" strike="noStrike">
                <a:latin typeface="Arial"/>
              </a:rPr>
              <a:t>Bigarren eskema-maila</a:t>
            </a:r>
            <a:endParaRPr b="0" lang="eu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2400" spc="-1" strike="noStrike">
                <a:latin typeface="Arial"/>
              </a:rPr>
              <a:t>Hirugarren eskema-maila</a:t>
            </a:r>
            <a:endParaRPr b="0" lang="eu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u-ES" sz="2000" spc="-1" strike="noStrike">
                <a:latin typeface="Arial"/>
              </a:rPr>
              <a:t>Laugarren eskema-maila</a:t>
            </a:r>
            <a:endParaRPr b="0" lang="eu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2000" spc="-1" strike="noStrike">
                <a:latin typeface="Arial"/>
              </a:rPr>
              <a:t>Bosgarren eskema-maila</a:t>
            </a:r>
            <a:endParaRPr b="0" lang="eu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2000" spc="-1" strike="noStrike">
                <a:latin typeface="Arial"/>
              </a:rPr>
              <a:t>Seigarren eskema-maila</a:t>
            </a:r>
            <a:endParaRPr b="0" lang="eu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2000" spc="-1" strike="noStrike">
                <a:latin typeface="Arial"/>
              </a:rPr>
              <a:t>Zazpigarren eskema-maila</a:t>
            </a:r>
            <a:endParaRPr b="0" lang="eu-ES" sz="20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3126960" y="4691160"/>
            <a:ext cx="2898000" cy="35496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u-ES" sz="1400" spc="-1" strike="noStrike">
                <a:latin typeface="Times New Roman"/>
              </a:rPr>
              <a:t>&lt;orri-oina&gt;</a:t>
            </a:r>
            <a:endParaRPr b="0" lang="eu-ES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457200" y="4691160"/>
            <a:ext cx="2130120" cy="354960"/>
          </a:xfrm>
          <a:prstGeom prst="rect">
            <a:avLst/>
          </a:prstGeom>
        </p:spPr>
        <p:txBody>
          <a:bodyPr lIns="0" rIns="0" tIns="0" bIns="0"/>
          <a:p>
            <a:r>
              <a:rPr b="0" lang="eu-ES" sz="1400" spc="-1" strike="noStrike">
                <a:latin typeface="Times New Roman"/>
              </a:rPr>
              <a:t>&lt;data/ordua&gt;</a:t>
            </a:r>
            <a:endParaRPr b="0" lang="eu-ES" sz="1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6555960" y="4691160"/>
            <a:ext cx="2130120" cy="354960"/>
          </a:xfrm>
          <a:prstGeom prst="rect">
            <a:avLst/>
          </a:prstGeom>
        </p:spPr>
        <p:txBody>
          <a:bodyPr lIns="0" rIns="0" tIns="0" bIns="0"/>
          <a:p>
            <a:pPr algn="r"/>
            <a:fld id="{10DF0C34-C13D-443A-93B8-25FB875941CA}" type="slidenum">
              <a:rPr b="0" lang="eu-ES" sz="1400" spc="-1" strike="noStrike">
                <a:latin typeface="Times New Roman"/>
              </a:rPr>
              <a:t>&lt;zenbakia&gt;</a:t>
            </a:fld>
            <a:endParaRPr b="0" lang="eu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2.png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3.png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44.png"/><Relationship Id="rId1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jpeg"/><Relationship Id="rId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517176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7529400" y="3531600"/>
            <a:ext cx="129960" cy="32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Imagen 12" descr=""/>
          <p:cNvPicPr/>
          <p:nvPr/>
        </p:nvPicPr>
        <p:blipFill>
          <a:blip r:embed="rId2"/>
          <a:stretch/>
        </p:blipFill>
        <p:spPr>
          <a:xfrm>
            <a:off x="4415760" y="212760"/>
            <a:ext cx="2013120" cy="822600"/>
          </a:xfrm>
          <a:prstGeom prst="rect">
            <a:avLst/>
          </a:prstGeom>
          <a:ln>
            <a:noFill/>
          </a:ln>
        </p:spPr>
      </p:pic>
      <p:pic>
        <p:nvPicPr>
          <p:cNvPr id="46" name="Imagen 13" descr=""/>
          <p:cNvPicPr/>
          <p:nvPr/>
        </p:nvPicPr>
        <p:blipFill>
          <a:blip r:embed="rId3"/>
          <a:stretch/>
        </p:blipFill>
        <p:spPr>
          <a:xfrm>
            <a:off x="3124080" y="1539360"/>
            <a:ext cx="3223440" cy="31068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48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1483560" y="1318320"/>
            <a:ext cx="718740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7" strike="noStrike">
                <a:solidFill>
                  <a:srgbClr val="231f20"/>
                </a:solidFill>
                <a:latin typeface="EHUSerif"/>
                <a:ea typeface="DejaVu Sans"/>
              </a:rPr>
              <a:t>AAren eta LNParen bilakaera (V)</a:t>
            </a:r>
            <a:endParaRPr b="0" lang="eu-ES" sz="1600" spc="-1" strike="noStrike">
              <a:latin typeface="Arial"/>
            </a:endParaRPr>
          </a:p>
        </p:txBody>
      </p:sp>
      <p:pic>
        <p:nvPicPr>
          <p:cNvPr id="150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51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52" name="Group 3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153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5" name="CustomShape 4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Izugarri hedatu da eredu neuronala LNPan, eta emaitza harrigarriak lortu dira, adibidez, itzulpen automatikoan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Jauzi kualitatiboa ekarri du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Gaur ez da zalantzan jartzen aplikazio linguistikoak erabilgarriak direna</a:t>
            </a: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01.</a:t>
            </a:r>
            <a:endParaRPr b="0" lang="eu-ES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9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60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161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62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63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164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6" name="CustomShape 3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AA eta LNP batera doaz; hala ere, kostatzen da hizkuntza-teknologiak garapen sozial, ekonomiko eta industrialaren eragile gisa ikusaraztea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LNPa AAren % 40 inguru da ikerkuntza-ekoizpenari begira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Euskararen prozesamenduak inpaktu sozial eta ekonomiko handia izan dezake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HPS lantzen ari den “Hizkuntza-teknologiak sustatzeko plana” tresna oso baliotsua da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Euskara, baliabide urriko hizkuntza izanagatik, oso ondo kokatuta dago arlo honetan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Munduko 20 hizkuntza nagusienen mailan dago euskara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Bertan ditugu ikertzaileak eta sektoreko enpresa oso onak</a:t>
            </a: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02.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1483560" y="1318320"/>
            <a:ext cx="718740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Euskararen prozesamendua: aukerak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72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173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74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75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176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8" name="CustomShape 3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Burujabetza teknologikoa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Herri-estrategia bat diseinatzea eta martxan jartzea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Prestakuntzan eta talentuaren erretentzioan inbertitzea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Bertako azpiegitura teknologikoak garatzea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Baliabide publiko eta irekien alde egitea</a:t>
            </a:r>
            <a:endParaRPr b="0" lang="eu-ES" sz="11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02.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1483560" y="1318320"/>
            <a:ext cx="718740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Euskararen prozesamendua: aurrerabiderako gakoak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3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84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185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86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87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188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0" name="CustomShape 3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Hizkuntzaren aldaera, modu eta erregistro desberdinei heltzeko aukera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Zeinu-hizkuntza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Aniztasun funtzionalari begirako aukera desberdinak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Multimodalitatea: testua, ahotsa, irudia eta abar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Aldiberekotasuna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Aukera funtzionalak zabaltzen ditu</a:t>
            </a:r>
            <a:endParaRPr b="0" lang="eu-ES" sz="11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02.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1483560" y="1318320"/>
            <a:ext cx="718740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Euskararen prozesamendua: aurrerabiderako gakoak (II)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96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197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98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99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200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1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2" name="CustomShape 3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Ikuspegi etikoa, soziala eta soziolinguistikoa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Sistema neuronalek errepikatu egiten dituzte testuetako alborapenak eta joerak</a:t>
            </a:r>
            <a:endParaRPr b="0" lang="eu-ES" sz="1100" spc="-1" strike="noStrike">
              <a:latin typeface="Arial"/>
            </a:endParaRPr>
          </a:p>
          <a:p>
            <a:pPr marL="72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Hizkuntzaren normalizazioa</a:t>
            </a:r>
            <a:endParaRPr b="0" lang="eu-ES" sz="1100" spc="-1" strike="noStrike">
              <a:latin typeface="Arial"/>
            </a:endParaRPr>
          </a:p>
          <a:p>
            <a:pPr marL="72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Generoa eta bestelako bereizkeria sozialak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Makinak </a:t>
            </a:r>
            <a:r>
              <a:rPr b="0" i="1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kontrolatu</a:t>
            </a: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 beharra</a:t>
            </a:r>
            <a:endParaRPr b="0" lang="eu-ES" sz="11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02.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1483560" y="1318320"/>
            <a:ext cx="718740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Euskararen prozesamendua: aurrerabiderako gakoak (III)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208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209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210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211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212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4" name="CustomShape 3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Aplikazioen ezarpena testuinguru errealetan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Erabiltzaileen eta lan-dinamiken araberakoa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Alderdi soziopolitikoa</a:t>
            </a:r>
            <a:endParaRPr b="0" lang="eu-ES" sz="1100" spc="-1" strike="noStrike">
              <a:latin typeface="Arial"/>
            </a:endParaRPr>
          </a:p>
          <a:p>
            <a:pPr marL="72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Izaera elebiduna (edo eleaniztuna) duten aplikazioetan: euskara lehenetsi,  euskaraz sortu</a:t>
            </a: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02.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1483560" y="1318320"/>
            <a:ext cx="718740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Euskararen prozesamendua: aurrerabiderako gakoak (IV)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220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221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222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223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224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6" name="CustomShape 3"/>
          <p:cNvSpPr/>
          <p:nvPr/>
        </p:nvSpPr>
        <p:spPr>
          <a:xfrm>
            <a:off x="1296000" y="1863000"/>
            <a:ext cx="727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Dokumentuen prozesamendua Espedienteak Kudeatzeko Aplikazioetan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Leihatila Bakarraren eredua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Dokumentuen bilaketa, sailkapena, eraketa eta laburpen automatikoak...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Aktak automatikoki jasotzea eta zabaltzea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Ahots ezagutza, transkripzioa, errore-zuzenketa, laburpena, aktaren sorkuntza eta formateatzea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Audioan edo bideoan kokatzeko laguntz</a:t>
            </a: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a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Gardentasuna eta Datuen Babesa: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Anonimizazio doitua</a:t>
            </a: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 </a:t>
            </a: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03.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1483560" y="1318320"/>
            <a:ext cx="718740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Aplikazioak administrazioan. Zenbait adibide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1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232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233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234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235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236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8" name="CustomShape 3"/>
          <p:cNvSpPr/>
          <p:nvPr/>
        </p:nvSpPr>
        <p:spPr>
          <a:xfrm>
            <a:off x="1296000" y="1863000"/>
            <a:ext cx="727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Inklusibitatea eta Unibertsaltasuna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Itzulpenak eta eleaniztasuna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Euskara sexistaren detekzio automatikoa, eta euskara ez-sexista sortzeko laguntza automatikoa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Testuak Irakurketa Errazera egokitzeko laguntza-sistema automatikoa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Zerbitzu eta baliabideak (hizkuntzaren aldetik) irisgarri egitea</a:t>
            </a: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03.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1483560" y="1318320"/>
            <a:ext cx="718740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Aplikazioak administrazioan. Zenbait adibide (II)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244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245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246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247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248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9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0" name="CustomShape 3"/>
          <p:cNvSpPr/>
          <p:nvPr/>
        </p:nvSpPr>
        <p:spPr>
          <a:xfrm>
            <a:off x="1296000" y="1863000"/>
            <a:ext cx="727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Erakundeari buruzko informazioaren segimendua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Aipamenen detekzioa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Egoera eta aldaketa sozialen monitorizazioa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Iritzien eta sentimenduen analisia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Nunito"/>
                <a:ea typeface="DejaVu Sans"/>
              </a:rPr>
              <a:t>Artxiboetako dokumentuen digitalizazioa eta kontsulta</a:t>
            </a: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 </a:t>
            </a: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03.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1483560" y="1318320"/>
            <a:ext cx="718740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Aplikazioak administrazioan. Zenbait adibide (III)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pic>
        <p:nvPicPr>
          <p:cNvPr id="254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255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256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257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258" name="Group 1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259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0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1" name="CustomShape 2"/>
          <p:cNvSpPr/>
          <p:nvPr/>
        </p:nvSpPr>
        <p:spPr>
          <a:xfrm>
            <a:off x="1296000" y="1863000"/>
            <a:ext cx="3887640" cy="58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8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1411560" y="1822680"/>
            <a:ext cx="1756080" cy="3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Eskerrik asko.</a:t>
            </a:r>
            <a:endParaRPr b="0" lang="eu-ES" sz="16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368000" y="2794680"/>
            <a:ext cx="5543640" cy="12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i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Eta hitzak leku konpartituak dira, </a:t>
            </a:r>
            <a:endParaRPr b="0" lang="eu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eta hizkuntza munduaren tamainako bizilekua da.</a:t>
            </a:r>
            <a:endParaRPr b="0" lang="eu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600" spc="-1" strike="noStrike">
              <a:latin typeface="Arial"/>
            </a:endParaRPr>
          </a:p>
          <a:p>
            <a:pPr marL="457200" indent="-228240" algn="r">
              <a:lnSpc>
                <a:spcPct val="100000"/>
              </a:lnSpc>
            </a:pPr>
            <a:r>
              <a:rPr b="0" i="1" lang="eu-ES" sz="1600" spc="-1" strike="noStrike">
                <a:solidFill>
                  <a:srgbClr val="231f20"/>
                </a:solidFill>
                <a:latin typeface="EHUSerif"/>
                <a:ea typeface="DejaVu Sans"/>
              </a:rPr>
              <a:t>Joseba Sarrionandia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50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1523880" y="1956600"/>
            <a:ext cx="6971040" cy="250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eu-ES" sz="2150" spc="-18" strike="noStrike">
                <a:solidFill>
                  <a:srgbClr val="000000"/>
                </a:solidFill>
                <a:latin typeface="EHUSerif-Light"/>
                <a:ea typeface="DejaVu Sans"/>
              </a:rPr>
              <a:t>01. </a:t>
            </a:r>
            <a:endParaRPr b="0" lang="eu-ES" sz="21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eu-ES" sz="1200" spc="7" strike="noStrike">
                <a:solidFill>
                  <a:srgbClr val="231f20"/>
                </a:solidFill>
                <a:latin typeface="EHUSerif"/>
                <a:ea typeface="DejaVu Sans"/>
              </a:rPr>
              <a:t>Adimen Artifiziala (AA) eta Lengoaia Naturalaren Prozesamendua (LNP) </a:t>
            </a:r>
            <a:br/>
            <a:endParaRPr b="0" lang="eu-ES" sz="1200" spc="-1" strike="noStrike">
              <a:latin typeface="Arial"/>
            </a:endParaRPr>
          </a:p>
          <a:p>
            <a:pPr marL="12600">
              <a:lnSpc>
                <a:spcPts val="2390"/>
              </a:lnSpc>
              <a:spcBef>
                <a:spcPts val="479"/>
              </a:spcBef>
            </a:pPr>
            <a:r>
              <a:rPr b="0" lang="eu-ES" sz="2150" spc="-18" strike="noStrike">
                <a:solidFill>
                  <a:srgbClr val="000000"/>
                </a:solidFill>
                <a:latin typeface="EHUSerif-Light"/>
                <a:ea typeface="DejaVu Sans"/>
              </a:rPr>
              <a:t>02.</a:t>
            </a:r>
            <a:endParaRPr b="0" lang="eu-ES" sz="2150" spc="-1" strike="noStrike">
              <a:latin typeface="Arial"/>
            </a:endParaRPr>
          </a:p>
          <a:p>
            <a:pPr marL="12600">
              <a:lnSpc>
                <a:spcPts val="1250"/>
              </a:lnSpc>
            </a:pPr>
            <a:r>
              <a:rPr b="1" lang="eu-ES" sz="1200" spc="-1" strike="noStrike">
                <a:solidFill>
                  <a:srgbClr val="231f20"/>
                </a:solidFill>
                <a:latin typeface="EHUSerif"/>
                <a:ea typeface="DejaVu Sans"/>
              </a:rPr>
              <a:t>Euskararen prozesamendua: aukerak eta aurrerabiderako gakoak</a:t>
            </a:r>
            <a:br/>
            <a:endParaRPr b="0" lang="eu-ES" sz="1200" spc="-1" strike="noStrike">
              <a:latin typeface="Arial"/>
            </a:endParaRPr>
          </a:p>
          <a:p>
            <a:pPr marL="12600">
              <a:lnSpc>
                <a:spcPts val="2390"/>
              </a:lnSpc>
              <a:spcBef>
                <a:spcPts val="479"/>
              </a:spcBef>
            </a:pPr>
            <a:r>
              <a:rPr b="0" lang="eu-ES" sz="2150" spc="-18" strike="noStrike">
                <a:solidFill>
                  <a:srgbClr val="000000"/>
                </a:solidFill>
                <a:latin typeface="EHUSerif-Light"/>
                <a:ea typeface="DejaVu Sans"/>
              </a:rPr>
              <a:t>03.</a:t>
            </a:r>
            <a:endParaRPr b="0" lang="eu-ES" sz="2150" spc="-1" strike="noStrike">
              <a:latin typeface="Arial"/>
            </a:endParaRPr>
          </a:p>
          <a:p>
            <a:pPr marL="12600">
              <a:lnSpc>
                <a:spcPts val="1250"/>
              </a:lnSpc>
            </a:pPr>
            <a:r>
              <a:rPr b="1" lang="eu-ES" sz="1200" spc="-1" strike="noStrike">
                <a:solidFill>
                  <a:srgbClr val="231f20"/>
                </a:solidFill>
                <a:latin typeface="EHUSerif"/>
                <a:ea typeface="DejaVu Sans"/>
              </a:rPr>
              <a:t>Aplikazioak administrazioan</a:t>
            </a:r>
            <a:br/>
            <a:endParaRPr b="0" lang="eu-ES" sz="1200" spc="-1" strike="noStrike">
              <a:latin typeface="Arial"/>
            </a:endParaRPr>
          </a:p>
          <a:p>
            <a:pPr marL="12600">
              <a:lnSpc>
                <a:spcPts val="2390"/>
              </a:lnSpc>
              <a:spcBef>
                <a:spcPts val="479"/>
              </a:spcBef>
            </a:pPr>
            <a:endParaRPr b="0" lang="eu-ES" sz="1200" spc="-1" strike="noStrike">
              <a:latin typeface="Arial"/>
            </a:endParaRPr>
          </a:p>
          <a:p>
            <a:pPr marL="12600">
              <a:lnSpc>
                <a:spcPts val="1250"/>
              </a:lnSpc>
            </a:pPr>
            <a:endParaRPr b="0" lang="eu-ES" sz="1200" spc="-1" strike="noStrike">
              <a:latin typeface="Arial"/>
            </a:endParaRPr>
          </a:p>
          <a:p>
            <a:pPr marL="12600">
              <a:lnSpc>
                <a:spcPts val="1250"/>
              </a:lnSpc>
            </a:pPr>
            <a:endParaRPr b="0" lang="eu-ES" sz="1200" spc="-1" strike="noStrike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5852880" y="2421000"/>
            <a:ext cx="383400" cy="3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4"/>
          <p:cNvSpPr/>
          <p:nvPr/>
        </p:nvSpPr>
        <p:spPr>
          <a:xfrm>
            <a:off x="5852880" y="3105360"/>
            <a:ext cx="383400" cy="3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"/>
          <p:cNvSpPr/>
          <p:nvPr/>
        </p:nvSpPr>
        <p:spPr>
          <a:xfrm>
            <a:off x="5852880" y="3791160"/>
            <a:ext cx="383400" cy="3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6"/>
          <p:cNvSpPr/>
          <p:nvPr/>
        </p:nvSpPr>
        <p:spPr>
          <a:xfrm>
            <a:off x="5852880" y="4476960"/>
            <a:ext cx="383400" cy="3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57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sp>
        <p:nvSpPr>
          <p:cNvPr id="58" name="CustomShape 7"/>
          <p:cNvSpPr/>
          <p:nvPr/>
        </p:nvSpPr>
        <p:spPr>
          <a:xfrm>
            <a:off x="1523880" y="1108800"/>
            <a:ext cx="173844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7" strike="noStrike">
                <a:solidFill>
                  <a:srgbClr val="231f20"/>
                </a:solidFill>
                <a:latin typeface="EHUSerif"/>
                <a:ea typeface="DejaVu Sans"/>
              </a:rPr>
              <a:t>Aurkibidea</a:t>
            </a:r>
            <a:br/>
            <a:br/>
            <a:r>
              <a:rPr b="0" lang="eu-ES" sz="1600" spc="-83" strike="noStrike">
                <a:solidFill>
                  <a:srgbClr val="000000"/>
                </a:solidFill>
                <a:latin typeface="EHUSerif"/>
                <a:ea typeface="DejaVu Sans"/>
              </a:rPr>
              <a:t>—</a:t>
            </a:r>
            <a:endParaRPr b="0" lang="eu-ES" sz="1600" spc="-1" strike="noStrike">
              <a:latin typeface="Arial"/>
            </a:endParaRPr>
          </a:p>
        </p:txBody>
      </p:sp>
      <p:grpSp>
        <p:nvGrpSpPr>
          <p:cNvPr id="59" name="Group 8"/>
          <p:cNvGrpSpPr/>
          <p:nvPr/>
        </p:nvGrpSpPr>
        <p:grpSpPr>
          <a:xfrm>
            <a:off x="7338600" y="115200"/>
            <a:ext cx="1600560" cy="824400"/>
            <a:chOff x="7338600" y="115200"/>
            <a:chExt cx="1600560" cy="824400"/>
          </a:xfrm>
        </p:grpSpPr>
        <p:pic>
          <p:nvPicPr>
            <p:cNvPr id="60" name="Imagen 48" descr=""/>
            <p:cNvPicPr/>
            <p:nvPr/>
          </p:nvPicPr>
          <p:blipFill>
            <a:blip r:embed="rId6"/>
            <a:stretch/>
          </p:blipFill>
          <p:spPr>
            <a:xfrm>
              <a:off x="7338600" y="11520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Imagen 49" descr=""/>
            <p:cNvPicPr/>
            <p:nvPr/>
          </p:nvPicPr>
          <p:blipFill>
            <a:blip r:embed="rId7"/>
            <a:stretch/>
          </p:blipFill>
          <p:spPr>
            <a:xfrm>
              <a:off x="8276760" y="445680"/>
              <a:ext cx="662400" cy="399240"/>
            </a:xfrm>
            <a:prstGeom prst="rect">
              <a:avLst/>
            </a:prstGeom>
            <a:ln>
              <a:noFill/>
            </a:ln>
          </p:spPr>
        </p:pic>
      </p:grpSp>
    </p:spTree>
  </p:cSld>
  <p:transition spd="med"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5171760"/>
          </a:xfrm>
          <a:prstGeom prst="rect">
            <a:avLst/>
          </a:prstGeom>
          <a:ln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7529400" y="3531600"/>
            <a:ext cx="129960" cy="32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6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sp>
        <p:nvSpPr>
          <p:cNvPr id="267" name="CustomShape 2"/>
          <p:cNvSpPr/>
          <p:nvPr/>
        </p:nvSpPr>
        <p:spPr>
          <a:xfrm>
            <a:off x="2819520" y="1912680"/>
            <a:ext cx="360864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800" spc="-1" strike="noStrike">
                <a:solidFill>
                  <a:srgbClr val="000000"/>
                </a:solidFill>
                <a:latin typeface="EHUSerif"/>
                <a:ea typeface="DejaVu Sans"/>
              </a:rPr>
              <a:t>Ikastaroaren  Babeslea  </a:t>
            </a:r>
            <a:endParaRPr b="0" lang="eu-ES" sz="800" spc="-1" strike="noStrike">
              <a:latin typeface="Arial"/>
            </a:endParaRPr>
          </a:p>
        </p:txBody>
      </p:sp>
      <p:grpSp>
        <p:nvGrpSpPr>
          <p:cNvPr id="268" name="Group 3"/>
          <p:cNvGrpSpPr/>
          <p:nvPr/>
        </p:nvGrpSpPr>
        <p:grpSpPr>
          <a:xfrm>
            <a:off x="2851920" y="2251800"/>
            <a:ext cx="3318480" cy="910440"/>
            <a:chOff x="2851920" y="2251800"/>
            <a:chExt cx="3318480" cy="910440"/>
          </a:xfrm>
        </p:grpSpPr>
        <p:pic>
          <p:nvPicPr>
            <p:cNvPr id="269" name="Imagen 31" descr=""/>
            <p:cNvPicPr/>
            <p:nvPr/>
          </p:nvPicPr>
          <p:blipFill>
            <a:blip r:embed="rId3"/>
            <a:stretch/>
          </p:blipFill>
          <p:spPr>
            <a:xfrm>
              <a:off x="2851920" y="2251800"/>
              <a:ext cx="1510200" cy="910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0" name="Imagen 32" descr=""/>
            <p:cNvPicPr/>
            <p:nvPr/>
          </p:nvPicPr>
          <p:blipFill>
            <a:blip r:embed="rId4"/>
            <a:stretch/>
          </p:blipFill>
          <p:spPr>
            <a:xfrm>
              <a:off x="4660200" y="2480760"/>
              <a:ext cx="1510200" cy="462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1" name="Line 4"/>
          <p:cNvSpPr/>
          <p:nvPr/>
        </p:nvSpPr>
        <p:spPr>
          <a:xfrm>
            <a:off x="2900880" y="2127600"/>
            <a:ext cx="317952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72" name="Imagen 34" descr=""/>
          <p:cNvPicPr/>
          <p:nvPr/>
        </p:nvPicPr>
        <p:blipFill>
          <a:blip r:embed="rId5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273" name="Imagen 37" descr=""/>
          <p:cNvPicPr/>
          <p:nvPr/>
        </p:nvPicPr>
        <p:blipFill>
          <a:blip r:embed="rId6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274" name="Group 5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275" name="Imagen 39" descr=""/>
            <p:cNvPicPr/>
            <p:nvPr/>
          </p:nvPicPr>
          <p:blipFill>
            <a:blip r:embed="rId7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6" name="Imagen 40" descr=""/>
            <p:cNvPicPr/>
            <p:nvPr/>
          </p:nvPicPr>
          <p:blipFill>
            <a:blip r:embed="rId8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7" name="Group 6"/>
          <p:cNvGrpSpPr/>
          <p:nvPr/>
        </p:nvGrpSpPr>
        <p:grpSpPr>
          <a:xfrm>
            <a:off x="2518560" y="3794040"/>
            <a:ext cx="4015440" cy="855720"/>
            <a:chOff x="2518560" y="3794040"/>
            <a:chExt cx="4015440" cy="855720"/>
          </a:xfrm>
        </p:grpSpPr>
        <p:pic>
          <p:nvPicPr>
            <p:cNvPr id="278" name="Imagen 27" descr=""/>
            <p:cNvPicPr/>
            <p:nvPr/>
          </p:nvPicPr>
          <p:blipFill>
            <a:blip r:embed="rId9"/>
            <a:stretch/>
          </p:blipFill>
          <p:spPr>
            <a:xfrm>
              <a:off x="3589200" y="4066200"/>
              <a:ext cx="968040" cy="583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9" name="CustomShape 7"/>
            <p:cNvSpPr/>
            <p:nvPr/>
          </p:nvSpPr>
          <p:spPr>
            <a:xfrm>
              <a:off x="2518560" y="3794040"/>
              <a:ext cx="4015440" cy="21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u-ES" sz="800" spc="-1" strike="noStrike">
                  <a:solidFill>
                    <a:srgbClr val="000000"/>
                  </a:solidFill>
                  <a:latin typeface="EHUSerif"/>
                  <a:ea typeface="DejaVu Sans"/>
                </a:rPr>
                <a:t>Antolakuntza Batzordea  </a:t>
              </a:r>
              <a:endParaRPr b="0" lang="eu-ES" sz="800" spc="-1" strike="noStrike">
                <a:latin typeface="Arial"/>
              </a:endParaRPr>
            </a:p>
          </p:txBody>
        </p:sp>
        <p:pic>
          <p:nvPicPr>
            <p:cNvPr id="280" name="Imagen 35" descr=""/>
            <p:cNvPicPr/>
            <p:nvPr/>
          </p:nvPicPr>
          <p:blipFill>
            <a:blip r:embed="rId10"/>
            <a:stretch/>
          </p:blipFill>
          <p:spPr>
            <a:xfrm>
              <a:off x="4488480" y="4058280"/>
              <a:ext cx="981000" cy="591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1" name="Imagen 41" descr=""/>
            <p:cNvPicPr/>
            <p:nvPr/>
          </p:nvPicPr>
          <p:blipFill>
            <a:blip r:embed="rId11"/>
            <a:stretch/>
          </p:blipFill>
          <p:spPr>
            <a:xfrm>
              <a:off x="5625360" y="4123440"/>
              <a:ext cx="700560" cy="42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2" name="Imagen 42" descr=""/>
            <p:cNvPicPr/>
            <p:nvPr/>
          </p:nvPicPr>
          <p:blipFill>
            <a:blip r:embed="rId12"/>
            <a:stretch/>
          </p:blipFill>
          <p:spPr>
            <a:xfrm>
              <a:off x="2674800" y="4093560"/>
              <a:ext cx="968040" cy="456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3" name="Line 8"/>
            <p:cNvSpPr/>
            <p:nvPr/>
          </p:nvSpPr>
          <p:spPr>
            <a:xfrm>
              <a:off x="2683080" y="4009320"/>
              <a:ext cx="3644640" cy="360"/>
            </a:xfrm>
            <a:prstGeom prst="line">
              <a:avLst/>
            </a:prstGeom>
            <a:ln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284" name="CustomShape 9"/>
          <p:cNvSpPr/>
          <p:nvPr/>
        </p:nvSpPr>
        <p:spPr>
          <a:xfrm>
            <a:off x="1427040" y="390600"/>
            <a:ext cx="2591640" cy="5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4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65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66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67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68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69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1" name="CustomShape 3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Adimen artifiziala: makinek giza adimena imitatzeko duten gaitasuna da</a:t>
            </a:r>
            <a:endParaRPr b="0" lang="eu-ES" sz="12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Ulermena eta mintzamena dira giza adimenaren adierazpen nabarmenenak</a:t>
            </a: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01.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73" name="CustomShape 5"/>
          <p:cNvSpPr/>
          <p:nvPr/>
        </p:nvSpPr>
        <p:spPr>
          <a:xfrm>
            <a:off x="1483560" y="1102320"/>
            <a:ext cx="7187400" cy="55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7" strike="noStrike">
                <a:solidFill>
                  <a:srgbClr val="231f20"/>
                </a:solidFill>
                <a:latin typeface="EHUSerif"/>
                <a:ea typeface="DejaVu Sans"/>
              </a:rPr>
              <a:t>Adimen Artifiziala (AA) eta Lengoaia Naturalaren Prozesamendua (LNP)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6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77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78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79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80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81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3" name="CustomShape 3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Adimen artifiziala: makinek giza adimena imitatzeko duten gaitasuna da</a:t>
            </a:r>
            <a:endParaRPr b="0" lang="eu-ES" sz="12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Ulermena eta mintzamena dira giza adimenaren adierazpen nabarmenenak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u-ES" sz="1100" spc="-1" strike="noStrike">
                <a:solidFill>
                  <a:srgbClr val="000000"/>
                </a:solidFill>
                <a:latin typeface="EHUSans Light"/>
                <a:ea typeface="Noto Sans CJK SC"/>
              </a:rPr>
              <a:t>Hizkuntzaren prozesamendua adimen artifizialaren muin-muinean dago</a:t>
            </a:r>
            <a:endParaRPr b="0" lang="eu-ES" sz="1100" spc="-1" strike="noStrike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01.</a:t>
            </a:r>
            <a:endParaRPr b="0" lang="eu-ES" sz="2400" spc="-1" strike="noStrike"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1483560" y="1102320"/>
            <a:ext cx="7187400" cy="55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7" strike="noStrike">
                <a:solidFill>
                  <a:srgbClr val="231f20"/>
                </a:solidFill>
                <a:latin typeface="EHUSerif"/>
                <a:ea typeface="DejaVu Sans"/>
              </a:rPr>
              <a:t>Adimen Artifiziala (AA) eta Lengoaia Naturalaren Prozesamendua (LNP)</a:t>
            </a:r>
            <a:endParaRPr b="0" lang="eu-ES" sz="16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89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1483560" y="1318320"/>
            <a:ext cx="718740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7" strike="noStrike">
                <a:solidFill>
                  <a:srgbClr val="231f20"/>
                </a:solidFill>
                <a:latin typeface="EHUSerif"/>
                <a:ea typeface="DejaVu Sans"/>
              </a:rPr>
              <a:t>AAren eta LNParen bilakaera</a:t>
            </a:r>
            <a:endParaRPr b="0" lang="eu-ES" sz="1600" spc="-1" strike="noStrike">
              <a:latin typeface="Arial"/>
            </a:endParaRPr>
          </a:p>
        </p:txBody>
      </p:sp>
      <p:pic>
        <p:nvPicPr>
          <p:cNvPr id="91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92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93" name="Group 3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94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" name="CustomShape 4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Hastapena (1940-1950):</a:t>
            </a:r>
            <a:endParaRPr b="0" lang="eu-ES" sz="12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Adimena simulatzeko lehen azterketa teorikoak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Ezartze praktiko oso urria</a:t>
            </a:r>
            <a:endParaRPr b="0" lang="eu-ES" sz="11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 </a:t>
            </a: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Konputagailuen etorrera (1960-1970). </a:t>
            </a:r>
            <a:r>
              <a:rPr b="0" i="1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Hurbilpen sinbolikoa</a:t>
            </a: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:</a:t>
            </a:r>
            <a:endParaRPr b="0" lang="eu-ES" sz="12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Sinboloak + logika</a:t>
            </a:r>
            <a:endParaRPr b="0" lang="eu-ES" sz="12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Ezagutza-baseak eta sistema adituak</a:t>
            </a:r>
            <a:endParaRPr b="0" lang="eu-ES" sz="1200" spc="-1" strike="noStrike"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01.</a:t>
            </a:r>
            <a:endParaRPr b="0" lang="eu-ES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0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01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1483560" y="1318320"/>
            <a:ext cx="718740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7" strike="noStrike">
                <a:solidFill>
                  <a:srgbClr val="231f20"/>
                </a:solidFill>
                <a:latin typeface="EHUSerif"/>
                <a:ea typeface="DejaVu Sans"/>
              </a:rPr>
              <a:t>AAren eta LNParen bilakaera (II)</a:t>
            </a:r>
            <a:endParaRPr b="0" lang="eu-ES" sz="1600" spc="-1" strike="noStrike">
              <a:latin typeface="Arial"/>
            </a:endParaRPr>
          </a:p>
        </p:txBody>
      </p:sp>
      <p:pic>
        <p:nvPicPr>
          <p:cNvPr id="103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04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05" name="Group 3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106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8" name="CustomShape 4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Hurbilpen sinbolikoa LNPan:</a:t>
            </a:r>
            <a:endParaRPr b="0" lang="eu-ES" sz="12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Makinek ulertzeko moduko erregelen bidez deskribatu nahi izan da hizkuntza, dituen maila eta ezaugarri guztietan</a:t>
            </a:r>
            <a:endParaRPr b="0" lang="eu-ES" sz="1100" spc="-1" strike="noStrike">
              <a:latin typeface="Arial"/>
            </a:endParaRPr>
          </a:p>
          <a:p>
            <a:pPr marL="72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Lexikoa, morfologia, morfosintaxia, sintaxia, semantika, pragmatika...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Hizkuntzalaritza konputazionala</a:t>
            </a: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: Hizkuntzalariak eta informatikariak elkarlanean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Hizkuntzaren deskribapena zorroztea eta sistematizatzea ekarri du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Askotan, ordea, </a:t>
            </a:r>
            <a:r>
              <a:rPr b="0" i="1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jostailuzko sistemak</a:t>
            </a: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 (estaldura urrikoak)</a:t>
            </a:r>
            <a:endParaRPr b="0" lang="eu-ES" sz="1100" spc="-1" strike="noStrike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01.</a:t>
            </a:r>
            <a:endParaRPr b="0" lang="eu-ES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13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1483560" y="1318320"/>
            <a:ext cx="718740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7" strike="noStrike">
                <a:solidFill>
                  <a:srgbClr val="231f20"/>
                </a:solidFill>
                <a:latin typeface="EHUSerif"/>
                <a:ea typeface="DejaVu Sans"/>
              </a:rPr>
              <a:t>AAren eta LNParen bilakaera (III)</a:t>
            </a:r>
            <a:endParaRPr b="0" lang="eu-ES" sz="1600" spc="-1" strike="noStrike">
              <a:latin typeface="Arial"/>
            </a:endParaRPr>
          </a:p>
        </p:txBody>
      </p:sp>
      <p:pic>
        <p:nvPicPr>
          <p:cNvPr id="115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16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17" name="Group 3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118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0" name="CustomShape 4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200" spc="-1" strike="noStrike">
                <a:solidFill>
                  <a:srgbClr val="000000"/>
                </a:solidFill>
                <a:latin typeface="EHUSans Light"/>
                <a:ea typeface="DejaVu Sans"/>
              </a:rPr>
              <a:t>Estatistika eta ikasketa automatikoa (1990-2000):</a:t>
            </a:r>
            <a:endParaRPr b="0" lang="eu-ES" sz="12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Eredu matematikoen eta estatistikoen aplikazioa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Zertan datza?</a:t>
            </a:r>
            <a:endParaRPr b="0" lang="eu-ES" sz="1100" spc="-1" strike="noStrike">
              <a:latin typeface="Arial"/>
            </a:endParaRPr>
          </a:p>
          <a:p>
            <a:pPr marL="39600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Datu-multzo handiak bildu, ezaugarri esanguratsuak etiketatu, horietan </a:t>
            </a:r>
            <a:r>
              <a:rPr b="0" i="1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entrenatu</a:t>
            </a: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, eta ikasitakoa antzeko kasu errealetan aplikatu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Orokortzea ekarri du eredu honek, eta ebaluazioak modu zorrotzagoan egitea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LNPan arrakastaz erabiltzen da</a:t>
            </a:r>
            <a:endParaRPr b="0" lang="eu-ES" sz="1100" spc="-1" strike="noStrike"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01.</a:t>
            </a:r>
            <a:endParaRPr b="0" lang="eu-ES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4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25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1483560" y="1318320"/>
            <a:ext cx="718740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eu-ES" sz="1600" spc="7" strike="noStrike">
                <a:solidFill>
                  <a:srgbClr val="231f20"/>
                </a:solidFill>
                <a:latin typeface="EHUSerif"/>
                <a:ea typeface="DejaVu Sans"/>
              </a:rPr>
              <a:t>AAren eta LNParen bilakaera (IV)</a:t>
            </a:r>
            <a:endParaRPr b="0" lang="eu-ES" sz="1600" spc="-1" strike="noStrike">
              <a:latin typeface="Arial"/>
            </a:endParaRPr>
          </a:p>
        </p:txBody>
      </p:sp>
      <p:pic>
        <p:nvPicPr>
          <p:cNvPr id="127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28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29" name="Group 3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130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2" name="CustomShape 4"/>
          <p:cNvSpPr/>
          <p:nvPr/>
        </p:nvSpPr>
        <p:spPr>
          <a:xfrm>
            <a:off x="1296000" y="1863000"/>
            <a:ext cx="6911280" cy="29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EHUSans Light"/>
                <a:ea typeface="DejaVu Sans"/>
              </a:rPr>
              <a:t>Ikasketa sakona eta sare neuronalak (2010):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Ikasketa automatikoaren adarra da</a:t>
            </a:r>
            <a:endParaRPr b="0" lang="eu-ES" sz="1100" spc="-1" strike="noStrike">
              <a:latin typeface="Arial"/>
            </a:endParaRPr>
          </a:p>
          <a:p>
            <a:pPr marL="72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Ikasketa automatikoan, erakutsitakoa ikasten du programak, eta gero beste antzeko kasuetan aplikatu </a:t>
            </a:r>
            <a:endParaRPr b="0" lang="eu-ES" sz="1100" spc="-1" strike="noStrike">
              <a:latin typeface="Arial"/>
            </a:endParaRPr>
          </a:p>
          <a:p>
            <a:pPr marL="72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Ikasketa Sakonean, erakutsitakoa ez ezik, erakutsitako horretatik eratortzen dena ere ikas dezake programak</a:t>
            </a:r>
            <a:endParaRPr b="0" lang="eu-ES" sz="1100" spc="-1" strike="noStrike">
              <a:latin typeface="Arial"/>
            </a:endParaRPr>
          </a:p>
          <a:p>
            <a:pPr marL="360000" indent="-21528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u-ES" sz="1100" spc="-1" strike="noStrike">
                <a:solidFill>
                  <a:srgbClr val="202122"/>
                </a:solidFill>
                <a:latin typeface="Calibri"/>
                <a:ea typeface="DejaVu Sans"/>
              </a:rPr>
              <a:t>Portaera hori lortzeko, ikasketa sakonak sare neuronal artifizialak darabiltza</a:t>
            </a:r>
            <a:endParaRPr b="0" lang="eu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endParaRPr b="0" lang="eu-ES" sz="1100" spc="-1" strike="noStrike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768600" y="1237320"/>
            <a:ext cx="92736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01.</a:t>
            </a:r>
            <a:endParaRPr b="0" lang="eu-ES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 10" descr=""/>
          <p:cNvPicPr/>
          <p:nvPr/>
        </p:nvPicPr>
        <p:blipFill>
          <a:blip r:embed="rId1"/>
          <a:stretch/>
        </p:blipFill>
        <p:spPr>
          <a:xfrm>
            <a:off x="0" y="-23760"/>
            <a:ext cx="9142200" cy="455904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0" y="999720"/>
            <a:ext cx="9142200" cy="7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Imagen 20" descr=""/>
          <p:cNvPicPr/>
          <p:nvPr/>
        </p:nvPicPr>
        <p:blipFill>
          <a:blip r:embed="rId2"/>
          <a:stretch/>
        </p:blipFill>
        <p:spPr>
          <a:xfrm>
            <a:off x="9682560" y="4007160"/>
            <a:ext cx="2419920" cy="1140840"/>
          </a:xfrm>
          <a:prstGeom prst="rect">
            <a:avLst/>
          </a:prstGeom>
          <a:ln>
            <a:noFill/>
          </a:ln>
        </p:spPr>
      </p:pic>
      <p:pic>
        <p:nvPicPr>
          <p:cNvPr id="137" name="Imagen 34" descr=""/>
          <p:cNvPicPr/>
          <p:nvPr/>
        </p:nvPicPr>
        <p:blipFill>
          <a:blip r:embed="rId3"/>
          <a:stretch/>
        </p:blipFill>
        <p:spPr>
          <a:xfrm>
            <a:off x="9699480" y="1567800"/>
            <a:ext cx="2212200" cy="2131920"/>
          </a:xfrm>
          <a:prstGeom prst="rect">
            <a:avLst/>
          </a:prstGeom>
          <a:ln>
            <a:noFill/>
          </a:ln>
        </p:spPr>
      </p:pic>
      <p:pic>
        <p:nvPicPr>
          <p:cNvPr id="138" name="Imagen 5" descr=""/>
          <p:cNvPicPr/>
          <p:nvPr/>
        </p:nvPicPr>
        <p:blipFill>
          <a:blip r:embed="rId4"/>
          <a:stretch/>
        </p:blipFill>
        <p:spPr>
          <a:xfrm>
            <a:off x="9753480" y="1350000"/>
            <a:ext cx="2760120" cy="2660040"/>
          </a:xfrm>
          <a:prstGeom prst="rect">
            <a:avLst/>
          </a:prstGeom>
          <a:ln>
            <a:noFill/>
          </a:ln>
        </p:spPr>
      </p:pic>
      <p:pic>
        <p:nvPicPr>
          <p:cNvPr id="139" name="Imagen 38" descr=""/>
          <p:cNvPicPr/>
          <p:nvPr/>
        </p:nvPicPr>
        <p:blipFill>
          <a:blip r:embed="rId5"/>
          <a:stretch/>
        </p:blipFill>
        <p:spPr>
          <a:xfrm>
            <a:off x="5715000" y="257400"/>
            <a:ext cx="1621800" cy="662400"/>
          </a:xfrm>
          <a:prstGeom prst="rect">
            <a:avLst/>
          </a:prstGeom>
          <a:ln>
            <a:noFill/>
          </a:ln>
        </p:spPr>
      </p:pic>
      <p:grpSp>
        <p:nvGrpSpPr>
          <p:cNvPr id="140" name="Group 2"/>
          <p:cNvGrpSpPr/>
          <p:nvPr/>
        </p:nvGrpSpPr>
        <p:grpSpPr>
          <a:xfrm>
            <a:off x="7595280" y="121320"/>
            <a:ext cx="1303200" cy="824400"/>
            <a:chOff x="7595280" y="121320"/>
            <a:chExt cx="1303200" cy="824400"/>
          </a:xfrm>
        </p:grpSpPr>
        <p:pic>
          <p:nvPicPr>
            <p:cNvPr id="141" name="Imagen 40" descr=""/>
            <p:cNvPicPr/>
            <p:nvPr/>
          </p:nvPicPr>
          <p:blipFill>
            <a:blip r:embed="rId6"/>
            <a:stretch/>
          </p:blipFill>
          <p:spPr>
            <a:xfrm>
              <a:off x="7595280" y="121320"/>
              <a:ext cx="855360" cy="82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Imagen 41" descr=""/>
            <p:cNvPicPr/>
            <p:nvPr/>
          </p:nvPicPr>
          <p:blipFill>
            <a:blip r:embed="rId7"/>
            <a:stretch/>
          </p:blipFill>
          <p:spPr>
            <a:xfrm>
              <a:off x="8534520" y="606240"/>
              <a:ext cx="363960" cy="218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3" name="CustomShape 3"/>
          <p:cNvSpPr/>
          <p:nvPr/>
        </p:nvSpPr>
        <p:spPr>
          <a:xfrm>
            <a:off x="768600" y="1237320"/>
            <a:ext cx="599940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/>
          <a:p>
            <a:pPr marL="12600">
              <a:lnSpc>
                <a:spcPct val="100000"/>
              </a:lnSpc>
              <a:spcBef>
                <a:spcPts val="122"/>
              </a:spcBef>
            </a:pPr>
            <a:r>
              <a:rPr b="1" lang="eu-ES" sz="2400" spc="-1" strike="noStrike">
                <a:solidFill>
                  <a:srgbClr val="13377d"/>
                </a:solidFill>
                <a:latin typeface="EHUSerif"/>
                <a:ea typeface="DejaVu Sans"/>
              </a:rPr>
              <a:t>01. Sare neuronalaren irudia</a:t>
            </a:r>
            <a:endParaRPr b="0" lang="eu-ES" sz="24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8"/>
          <a:stretch/>
        </p:blipFill>
        <p:spPr>
          <a:xfrm>
            <a:off x="1296000" y="1671840"/>
            <a:ext cx="6048000" cy="28425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Application>LibreOffice/6.0.7.3$Linux_X86_64 LibreOffice_project/00m0$Build-3</Application>
  <Words>626</Words>
  <Paragraphs>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2016-04-08T12:19:22Z</dcterms:created>
  <dc:creator>administrator</dc:creator>
  <dc:description/>
  <dc:language>eu-ES</dc:language>
  <cp:lastModifiedBy/>
  <dcterms:modified xsi:type="dcterms:W3CDTF">2020-10-21T08:34:58Z</dcterms:modified>
  <cp:revision>158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2016-04-08T00:00:00Z</vt:filetime>
  </property>
  <property fmtid="{D5CDD505-2E9C-101B-9397-08002B2CF9AE}" pid="4" name="Creator">
    <vt:lpwstr>Adobe InDesign CS6 (Macintosh)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2016-04-08T00:00:00Z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10</vt:i4>
  </property>
  <property fmtid="{D5CDD505-2E9C-101B-9397-08002B2CF9AE}" pid="11" name="PresentationFormat">
    <vt:lpwstr>Personalizado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10</vt:i4>
  </property>
</Properties>
</file>